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61" r:id="rId16"/>
    <p:sldId id="266" r:id="rId17"/>
    <p:sldId id="267" r:id="rId18"/>
    <p:sldId id="268" r:id="rId19"/>
    <p:sldId id="269" r:id="rId20"/>
    <p:sldId id="270" r:id="rId21"/>
    <p:sldId id="281" r:id="rId2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6837" autoAdjust="0"/>
  </p:normalViewPr>
  <p:slideViewPr>
    <p:cSldViewPr snapToGrid="0" showGuides="1">
      <p:cViewPr varScale="1">
        <p:scale>
          <a:sx n="149" d="100"/>
          <a:sy n="149" d="100"/>
        </p:scale>
        <p:origin x="108" y="22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appears to have a right </a:t>
            </a:r>
            <a:r>
              <a:rPr lang="en-US" dirty="0" err="1" smtClean="0"/>
              <a:t>skewness</a:t>
            </a:r>
            <a:r>
              <a:rPr lang="en-US" dirty="0" smtClean="0"/>
              <a:t>, however given its large sample size CLT will be robust from violations.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User can check in the same beer multiple time in multiple locations, in order to account for </a:t>
            </a:r>
            <a:r>
              <a:rPr lang="en-US" sz="2400" dirty="0" err="1" smtClean="0"/>
              <a:t>independenct</a:t>
            </a:r>
            <a:r>
              <a:rPr lang="en-US" sz="2400" dirty="0" smtClean="0"/>
              <a:t> we will average the users rating based on location; at brewery / not at brewery.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At a significant level of .05, </a:t>
            </a:r>
            <a:r>
              <a:rPr lang="en-US" sz="2400" dirty="0" err="1" smtClean="0"/>
              <a:t>Peticolas</a:t>
            </a:r>
            <a:r>
              <a:rPr lang="en-US" sz="2400" dirty="0" smtClean="0"/>
              <a:t>, Nobel Rey, and Community mean rating is greater while consumed at the brewery versus not at the brewery.  A 95% confident intervals are listed above.  </a:t>
            </a:r>
          </a:p>
          <a:p>
            <a:pPr marL="0" indent="0">
              <a:buNone/>
            </a:pPr>
            <a:r>
              <a:rPr lang="en-US" sz="2400" dirty="0" smtClean="0"/>
              <a:t>The average differences are small and we will need to research additional confounding variables to be imply any real changes; such as beer styles and person preferences.</a:t>
            </a:r>
            <a:endParaRPr lang="en-US" dirty="0" smtClean="0"/>
          </a:p>
          <a:p>
            <a:r>
              <a:rPr lang="en-US" sz="2400" dirty="0" smtClean="0"/>
              <a:t>This was an observational study thus no casual </a:t>
            </a:r>
            <a:r>
              <a:rPr lang="en-US" sz="2400" dirty="0" err="1" smtClean="0"/>
              <a:t>inferrence</a:t>
            </a:r>
            <a:r>
              <a:rPr lang="en-US" sz="2400" dirty="0" smtClean="0"/>
              <a:t> can be made from the study.  The data was consumed from one week worth of 300 check-ins per beer and not a random sample.  We can only generalize from this population.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data is required</a:t>
            </a:r>
          </a:p>
          <a:p>
            <a:r>
              <a:rPr lang="en-US" dirty="0" smtClean="0"/>
              <a:t>Include Beer Styles, IBU, ABV</a:t>
            </a:r>
          </a:p>
          <a:p>
            <a:r>
              <a:rPr lang="en-US" dirty="0" smtClean="0"/>
              <a:t>Identify type of venue</a:t>
            </a:r>
          </a:p>
          <a:p>
            <a:r>
              <a:rPr lang="en-US" dirty="0" smtClean="0"/>
              <a:t>Determine users taste preference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bg>
      <p:bgPr>
        <a:gradFill rotWithShape="1">
          <a:gsLst>
            <a:gs pos="0">
              <a:srgbClr val="32A3FF"/>
            </a:gs>
            <a:gs pos="71001">
              <a:srgbClr val="002E55"/>
            </a:gs>
            <a:gs pos="100000">
              <a:srgbClr val="002E5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72" y="4666974"/>
              <a:ext cx="1866900" cy="389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2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 t="34294" r="8357" b="34966"/>
          <a:stretch/>
        </p:blipFill>
        <p:spPr>
          <a:xfrm>
            <a:off x="2513350" y="3817624"/>
            <a:ext cx="4163020" cy="8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2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90" t="34294" r="8357" b="34966"/>
            <a:stretch/>
          </p:blipFill>
          <p:spPr>
            <a:xfrm>
              <a:off x="4726258" y="4100072"/>
              <a:ext cx="4087542" cy="853053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5000">
              <a:schemeClr val="tx2">
                <a:lumMod val="50000"/>
              </a:schemeClr>
            </a:gs>
            <a:gs pos="100000">
              <a:schemeClr val="tx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194" y="4666974"/>
            <a:ext cx="1866900" cy="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Beer Ratings Analysis &amp;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MSDS 6306 Case study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Bhuvana Adur Kannan</a:t>
            </a:r>
          </a:p>
          <a:p>
            <a:r>
              <a:rPr lang="en-US" dirty="0" smtClean="0"/>
              <a:t>Christopher Ballenger</a:t>
            </a:r>
          </a:p>
          <a:p>
            <a:r>
              <a:rPr lang="en-US" dirty="0" smtClean="0"/>
              <a:t>Selwyn Samuel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beer really better at the brewery?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595" b="4595"/>
          <a:stretch>
            <a:fillRect/>
          </a:stretch>
        </p:blipFill>
        <p:spPr>
          <a:xfrm>
            <a:off x="124890" y="951934"/>
            <a:ext cx="2557350" cy="20597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80" y="2604554"/>
            <a:ext cx="2722362" cy="2413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791" y="1556858"/>
            <a:ext cx="3342169" cy="2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1" y="1019768"/>
            <a:ext cx="8590905" cy="138415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84481" y="2693361"/>
            <a:ext cx="8589252" cy="984559"/>
          </a:xfrm>
        </p:spPr>
        <p:txBody>
          <a:bodyPr/>
          <a:lstStyle/>
          <a:p>
            <a:r>
              <a:rPr lang="en-US" sz="1600" dirty="0" smtClean="0"/>
              <a:t>3 of the 7 breweries were statistically conclusive</a:t>
            </a:r>
          </a:p>
          <a:p>
            <a:r>
              <a:rPr lang="en-US" sz="1600" dirty="0" smtClean="0"/>
              <a:t>Confounding variables</a:t>
            </a:r>
          </a:p>
          <a:p>
            <a:r>
              <a:rPr lang="en-US" sz="1600" dirty="0" smtClean="0"/>
              <a:t>Limited population</a:t>
            </a:r>
          </a:p>
          <a:p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0" y="4808220"/>
            <a:ext cx="8640053" cy="33528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*Full test can be found on our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repository: </a:t>
            </a:r>
            <a:r>
              <a:rPr lang="en-US" sz="1600" dirty="0" err="1" smtClean="0"/>
              <a:t>LocationBias.Rmd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60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Peticolas</a:t>
            </a:r>
            <a:r>
              <a:rPr lang="en-US" dirty="0" smtClean="0"/>
              <a:t> vs. Community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249680"/>
            <a:ext cx="3992880" cy="3689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80" y="1249680"/>
            <a:ext cx="4013200" cy="37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more data!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684020"/>
            <a:ext cx="7274560" cy="24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Beer me!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" y="4705350"/>
            <a:ext cx="5101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https://untappd.com/user/Chrisballenger/checkin/554483926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87" y="419892"/>
            <a:ext cx="4204621" cy="4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Gathering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448426" y="2435886"/>
            <a:ext cx="848324" cy="993856"/>
            <a:chOff x="2840781" y="2510804"/>
            <a:chExt cx="848324" cy="9938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781" y="2510804"/>
              <a:ext cx="593015" cy="75548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981" y="2590261"/>
              <a:ext cx="593015" cy="75548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473" y="2669718"/>
              <a:ext cx="593015" cy="7554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090" y="2749175"/>
              <a:ext cx="593015" cy="755485"/>
            </a:xfrm>
            <a:prstGeom prst="rect">
              <a:avLst/>
            </a:prstGeom>
          </p:spPr>
        </p:pic>
      </p:grpSp>
      <p:cxnSp>
        <p:nvCxnSpPr>
          <p:cNvPr id="24" name="Elbow Connector 23"/>
          <p:cNvCxnSpPr>
            <a:stCxn id="3" idx="1"/>
            <a:endCxn id="12" idx="1"/>
          </p:cNvCxnSpPr>
          <p:nvPr/>
        </p:nvCxnSpPr>
        <p:spPr>
          <a:xfrm rot="10800000" flipH="1" flipV="1">
            <a:off x="3247102" y="1500295"/>
            <a:ext cx="201323" cy="1313334"/>
          </a:xfrm>
          <a:prstGeom prst="bentConnector3">
            <a:avLst>
              <a:gd name="adj1" fmla="val -11354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9"/>
          <p:cNvSpPr>
            <a:spLocks noGrp="1"/>
          </p:cNvSpPr>
          <p:nvPr>
            <p:ph sz="half" idx="1"/>
          </p:nvPr>
        </p:nvSpPr>
        <p:spPr>
          <a:xfrm>
            <a:off x="46968" y="950170"/>
            <a:ext cx="2807651" cy="1300545"/>
          </a:xfrm>
        </p:spPr>
        <p:txBody>
          <a:bodyPr/>
          <a:lstStyle/>
          <a:p>
            <a:r>
              <a:rPr lang="en-US" sz="1100" dirty="0" smtClean="0"/>
              <a:t>Get JSON Objects using API</a:t>
            </a:r>
          </a:p>
          <a:p>
            <a:r>
              <a:rPr lang="en-US" sz="1100" dirty="0" smtClean="0"/>
              <a:t>Extract data from JSON to data frames on Beer, Breweries, Check-ins</a:t>
            </a:r>
          </a:p>
          <a:p>
            <a:r>
              <a:rPr lang="en-US" sz="1100" dirty="0" smtClean="0"/>
              <a:t>Enable the flag to denote if the location is the brewery or not</a:t>
            </a:r>
          </a:p>
          <a:p>
            <a:endParaRPr lang="en-US" sz="5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985440" y="2108422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API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9" name="Content Placeholder 39"/>
          <p:cNvSpPr>
            <a:spLocks noGrp="1"/>
          </p:cNvSpPr>
          <p:nvPr>
            <p:ph sz="half" idx="1"/>
          </p:nvPr>
        </p:nvSpPr>
        <p:spPr>
          <a:xfrm>
            <a:off x="5769961" y="2515343"/>
            <a:ext cx="2823412" cy="914398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Long API Client approval </a:t>
            </a:r>
            <a:r>
              <a:rPr lang="en-US" sz="1100" dirty="0">
                <a:solidFill>
                  <a:srgbClr val="FFFF00"/>
                </a:solidFill>
              </a:rPr>
              <a:t>process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100 Calls </a:t>
            </a:r>
            <a:r>
              <a:rPr lang="en-US" sz="1100" dirty="0">
                <a:solidFill>
                  <a:srgbClr val="FFFF00"/>
                </a:solidFill>
              </a:rPr>
              <a:t>per hour restriction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59051" y="3825073"/>
            <a:ext cx="1000189" cy="911705"/>
            <a:chOff x="5521091" y="2016569"/>
            <a:chExt cx="1000189" cy="9117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35" name="Elbow Connector 34"/>
          <p:cNvCxnSpPr>
            <a:stCxn id="21" idx="2"/>
            <a:endCxn id="26" idx="0"/>
          </p:cNvCxnSpPr>
          <p:nvPr/>
        </p:nvCxnSpPr>
        <p:spPr>
          <a:xfrm rot="16200000" flipH="1">
            <a:off x="4055619" y="3374365"/>
            <a:ext cx="395331" cy="50608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sp>
        <p:nvSpPr>
          <p:cNvPr id="37" name="Content Placeholder 39"/>
          <p:cNvSpPr>
            <a:spLocks noGrp="1"/>
          </p:cNvSpPr>
          <p:nvPr>
            <p:ph sz="half" idx="1"/>
          </p:nvPr>
        </p:nvSpPr>
        <p:spPr>
          <a:xfrm>
            <a:off x="698486" y="3444580"/>
            <a:ext cx="2807651" cy="674009"/>
          </a:xfrm>
        </p:spPr>
        <p:txBody>
          <a:bodyPr/>
          <a:lstStyle/>
          <a:p>
            <a:r>
              <a:rPr lang="en-US" sz="1100" dirty="0" smtClean="0"/>
              <a:t>Merge data frames to master data frame</a:t>
            </a:r>
          </a:p>
          <a:p>
            <a:r>
              <a:rPr lang="en-US" sz="1100" dirty="0" smtClean="0"/>
              <a:t>Write the data frame to CSV file for Master Check-ins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0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Data </a:t>
            </a:r>
            <a:r>
              <a:rPr lang="en-US" dirty="0" smtClean="0"/>
              <a:t>Gathering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03" y="950170"/>
            <a:ext cx="2415918" cy="1100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11677" y="2515343"/>
            <a:ext cx="1000189" cy="911705"/>
            <a:chOff x="5521091" y="2016569"/>
            <a:chExt cx="1000189" cy="911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sp>
        <p:nvSpPr>
          <p:cNvPr id="13" name="Content Placeholder 39"/>
          <p:cNvSpPr txBox="1">
            <a:spLocks/>
          </p:cNvSpPr>
          <p:nvPr/>
        </p:nvSpPr>
        <p:spPr bwMode="auto">
          <a:xfrm>
            <a:off x="5987850" y="1433194"/>
            <a:ext cx="2979792" cy="12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5 Users, 300+ check-ins, 1500 observations</a:t>
            </a:r>
          </a:p>
          <a:p>
            <a:r>
              <a:rPr lang="en-US" sz="1100" dirty="0" smtClean="0"/>
              <a:t>1100 beer details</a:t>
            </a:r>
          </a:p>
          <a:p>
            <a:r>
              <a:rPr lang="en-US" sz="1100" dirty="0" smtClean="0"/>
              <a:t>rvest &amp; Rselenium packages, CSS Selector</a:t>
            </a:r>
          </a:p>
          <a:p>
            <a:r>
              <a:rPr lang="en-US" sz="1100" dirty="0" smtClean="0"/>
              <a:t>Tricky show more logic </a:t>
            </a:r>
          </a:p>
          <a:p>
            <a:r>
              <a:rPr lang="en-US" sz="1100" dirty="0" smtClean="0"/>
              <a:t>HTML parse -&gt; data frame -&gt; CSV files</a:t>
            </a:r>
            <a:endParaRPr lang="en-US" sz="1100" dirty="0"/>
          </a:p>
        </p:txBody>
      </p:sp>
      <p:sp>
        <p:nvSpPr>
          <p:cNvPr id="14" name="Content Placeholder 39"/>
          <p:cNvSpPr txBox="1">
            <a:spLocks/>
          </p:cNvSpPr>
          <p:nvPr/>
        </p:nvSpPr>
        <p:spPr bwMode="auto">
          <a:xfrm>
            <a:off x="411062" y="2384822"/>
            <a:ext cx="2979792" cy="88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FF00"/>
                </a:solidFill>
              </a:rPr>
              <a:t>Challenges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IP Black-listed – Intelligent Proxies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Throttle http calls</a:t>
            </a:r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54873" y="3755970"/>
            <a:ext cx="1000189" cy="911705"/>
            <a:chOff x="5521091" y="2016569"/>
            <a:chExt cx="1000189" cy="9117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5452" y="2016569"/>
              <a:ext cx="705828" cy="6607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136" y="2108585"/>
              <a:ext cx="705828" cy="6607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2181763"/>
              <a:ext cx="705828" cy="6607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091" y="2267499"/>
              <a:ext cx="705828" cy="660775"/>
            </a:xfrm>
            <a:prstGeom prst="rect">
              <a:avLst/>
            </a:prstGeom>
          </p:spPr>
        </p:pic>
      </p:grpSp>
      <p:cxnSp>
        <p:nvCxnSpPr>
          <p:cNvPr id="20" name="Elbow Connector 19"/>
          <p:cNvCxnSpPr>
            <a:stCxn id="12" idx="1"/>
            <a:endCxn id="16" idx="0"/>
          </p:cNvCxnSpPr>
          <p:nvPr/>
        </p:nvCxnSpPr>
        <p:spPr>
          <a:xfrm rot="10800000" flipV="1">
            <a:off x="4102149" y="3096660"/>
            <a:ext cx="509529" cy="659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cxnSp>
        <p:nvCxnSpPr>
          <p:cNvPr id="22" name="Elbow Connector 21"/>
          <p:cNvCxnSpPr/>
          <p:nvPr/>
        </p:nvCxnSpPr>
        <p:spPr>
          <a:xfrm flipH="1">
            <a:off x="5611866" y="1500295"/>
            <a:ext cx="51155" cy="1345436"/>
          </a:xfrm>
          <a:prstGeom prst="bentConnector3">
            <a:avLst>
              <a:gd name="adj1" fmla="val -44687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07788" y="2107015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Web Scraping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7" name="Content Placeholder 39"/>
          <p:cNvSpPr txBox="1">
            <a:spLocks/>
          </p:cNvSpPr>
          <p:nvPr/>
        </p:nvSpPr>
        <p:spPr bwMode="auto">
          <a:xfrm>
            <a:off x="4548516" y="4006242"/>
            <a:ext cx="1537977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Master User Profile</a:t>
            </a:r>
          </a:p>
          <a:p>
            <a:r>
              <a:rPr lang="en-US" sz="1100" dirty="0" smtClean="0"/>
              <a:t>Master Beer Details</a:t>
            </a:r>
          </a:p>
        </p:txBody>
      </p:sp>
    </p:spTree>
    <p:extLst>
      <p:ext uri="{BB962C8B-B14F-4D97-AF65-F5344CB8AC3E}">
        <p14:creationId xmlns:p14="http://schemas.microsoft.com/office/powerpoint/2010/main" val="3540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</a:t>
            </a:r>
            <a:r>
              <a:rPr lang="en-US" dirty="0"/>
              <a:t>Feature Selection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7902" y="1115736"/>
            <a:ext cx="3893054" cy="2177381"/>
          </a:xfrm>
        </p:spPr>
        <p:txBody>
          <a:bodyPr/>
          <a:lstStyle/>
          <a:p>
            <a:pPr lvl="1"/>
            <a:r>
              <a:rPr lang="en-US" dirty="0" smtClean="0"/>
              <a:t>User selects flavors of a beer while checking in</a:t>
            </a:r>
          </a:p>
          <a:p>
            <a:pPr lvl="1"/>
            <a:r>
              <a:rPr lang="en-US" dirty="0"/>
              <a:t>Chose 40 out of the 100+ flavors to define a </a:t>
            </a:r>
            <a:r>
              <a:rPr lang="en-US" dirty="0" smtClean="0"/>
              <a:t>beer</a:t>
            </a:r>
          </a:p>
          <a:p>
            <a:pPr lvl="1"/>
            <a:r>
              <a:rPr lang="en-US" dirty="0" smtClean="0"/>
              <a:t>Extract flavor keywords from </a:t>
            </a:r>
            <a:r>
              <a:rPr lang="en-US" dirty="0"/>
              <a:t>b</a:t>
            </a:r>
            <a:r>
              <a:rPr lang="en-US" dirty="0" smtClean="0"/>
              <a:t>eer description</a:t>
            </a:r>
          </a:p>
          <a:p>
            <a:pPr lvl="1"/>
            <a:r>
              <a:rPr lang="en-US" dirty="0" smtClean="0"/>
              <a:t>Add beer features like ABV, IBU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1450" y="4705350"/>
            <a:ext cx="2589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https://untappd.com/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77" y="1287316"/>
            <a:ext cx="1568103" cy="2787738"/>
          </a:xfrm>
          <a:prstGeom prst="rect">
            <a:avLst/>
          </a:prstGeom>
        </p:spPr>
      </p:pic>
      <p:sp>
        <p:nvSpPr>
          <p:cNvPr id="24" name="Content Placeholder 39"/>
          <p:cNvSpPr txBox="1">
            <a:spLocks/>
          </p:cNvSpPr>
          <p:nvPr/>
        </p:nvSpPr>
        <p:spPr bwMode="auto">
          <a:xfrm>
            <a:off x="7300855" y="418127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Check-in Flavor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02" y="2251068"/>
            <a:ext cx="2922476" cy="1823986"/>
          </a:xfrm>
          <a:prstGeom prst="rect">
            <a:avLst/>
          </a:prstGeom>
        </p:spPr>
      </p:pic>
      <p:sp>
        <p:nvSpPr>
          <p:cNvPr id="25" name="Content Placeholder 39"/>
          <p:cNvSpPr txBox="1">
            <a:spLocks/>
          </p:cNvSpPr>
          <p:nvPr/>
        </p:nvSpPr>
        <p:spPr bwMode="auto">
          <a:xfrm>
            <a:off x="5112904" y="4142231"/>
            <a:ext cx="163514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30969" indent="-130969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322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2204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75085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7966" indent="-96441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/>
              <a:t>Beer description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2618" y="3129618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77269" y="3129617"/>
            <a:ext cx="338904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4783" y="3129616"/>
            <a:ext cx="803647" cy="163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54279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30950" y="3546739"/>
            <a:ext cx="289923" cy="10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5099" y="3491822"/>
            <a:ext cx="3735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ABV, IBU, Style, Light, Smooth, Clean, Sweet, Woody, Zippy, Strong, Hoppy, Floral, Citrus, Milk, Dark, Creamy, Mouthfeel, Soft, Boozy, Caramel, Oatmeal, Dry, Malty, Piney, Grassy, Tart, Sour, Salty, Fruity, Heat, Bitter, Coffee, Roasty, Chocolate, Juicy, Funky, Acidic, Crushable, User Name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2" y="1115736"/>
            <a:ext cx="5309176" cy="36800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Random Forest – First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Ordinal 1 to 5 with 0.25 increments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Results/Challenges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Prediction rating was continuous (3.54, etc.,)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% var explained: 52.41 – Not very good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Mean Squared Residuals – 0.1704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Beer flavor features were not useful as they were not populated enough to have an impact on the ratings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5" y="589033"/>
            <a:ext cx="1328551" cy="3972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7" y="3985769"/>
            <a:ext cx="5402671" cy="104138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86576" y="4367382"/>
            <a:ext cx="2595527" cy="428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Second Iteration</a:t>
            </a:r>
          </a:p>
          <a:p>
            <a:pPr lvl="1"/>
            <a:r>
              <a:rPr lang="en-US" dirty="0" smtClean="0"/>
              <a:t>1555 Observations, 40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3338679"/>
            <a:ext cx="7943850" cy="1714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7500" y="1181100"/>
            <a:ext cx="8826500" cy="3962400"/>
          </a:xfrm>
        </p:spPr>
        <p:txBody>
          <a:bodyPr/>
          <a:lstStyle/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Beer Recommendation - Modeling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7901" y="1115736"/>
            <a:ext cx="5660867" cy="368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Random Forest – Third Iteration</a:t>
            </a:r>
          </a:p>
          <a:p>
            <a:pPr lvl="1"/>
            <a:r>
              <a:rPr lang="en-US" dirty="0" smtClean="0"/>
              <a:t>1555 Observations, Top 5 Features</a:t>
            </a:r>
          </a:p>
          <a:p>
            <a:pPr lvl="1"/>
            <a:r>
              <a:rPr lang="en-US" dirty="0" smtClean="0"/>
              <a:t>80% training data, 20% testing data</a:t>
            </a:r>
          </a:p>
          <a:p>
            <a:pPr lvl="1"/>
            <a:r>
              <a:rPr lang="en-US" dirty="0" smtClean="0"/>
              <a:t>Ratings – 3.5 above – ThumsUp, else ThumsDown</a:t>
            </a:r>
          </a:p>
          <a:p>
            <a:pPr marL="34528" indent="0">
              <a:buNone/>
            </a:pPr>
            <a:endParaRPr lang="en-US" dirty="0"/>
          </a:p>
          <a:p>
            <a:pPr marL="34528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Results</a:t>
            </a:r>
          </a:p>
          <a:p>
            <a:pPr lvl="1"/>
            <a:endParaRPr lang="en-US" dirty="0"/>
          </a:p>
          <a:p>
            <a:pPr marL="34528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1" y="3351201"/>
            <a:ext cx="8620125" cy="1638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7901" y="3849432"/>
            <a:ext cx="3243783" cy="4540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Flavor profile features were not fully utilized by the model and their importance were low</a:t>
            </a:r>
          </a:p>
          <a:p>
            <a:r>
              <a:rPr lang="en-US" dirty="0" smtClean="0"/>
              <a:t>Need to understand more about tuning RandomForest</a:t>
            </a:r>
          </a:p>
          <a:p>
            <a:r>
              <a:rPr lang="en-US" dirty="0" smtClean="0"/>
              <a:t>Try other </a:t>
            </a:r>
            <a:r>
              <a:rPr lang="en-US" dirty="0" smtClean="0"/>
              <a:t>algorithms and packages </a:t>
            </a:r>
            <a:r>
              <a:rPr lang="en-US" dirty="0"/>
              <a:t>like </a:t>
            </a:r>
            <a:r>
              <a:rPr lang="en-US" dirty="0" smtClean="0"/>
              <a:t>recommenderlab and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Science Project Life Cycle</a:t>
            </a:r>
          </a:p>
          <a:p>
            <a:r>
              <a:rPr lang="en-US" dirty="0" smtClean="0"/>
              <a:t>Apply Statistics lessons from MSDS 6371</a:t>
            </a:r>
          </a:p>
          <a:p>
            <a:pPr lvl="1"/>
            <a:r>
              <a:rPr lang="en-US" dirty="0" smtClean="0"/>
              <a:t>Problem analysis &amp; Identification of tests</a:t>
            </a:r>
          </a:p>
          <a:p>
            <a:r>
              <a:rPr lang="en-US" dirty="0" smtClean="0"/>
              <a:t>Learn new technologies</a:t>
            </a:r>
          </a:p>
          <a:p>
            <a:pPr lvl="1"/>
            <a:r>
              <a:rPr lang="en-US" dirty="0" smtClean="0"/>
              <a:t>APIs, Web Scraping, ML algorithms, H</a:t>
            </a:r>
            <a:r>
              <a:rPr lang="en-US" baseline="-25000" dirty="0" smtClean="0"/>
              <a:t>2</a:t>
            </a:r>
            <a:r>
              <a:rPr lang="en-US" dirty="0" smtClean="0"/>
              <a:t>O Platform</a:t>
            </a:r>
          </a:p>
          <a:p>
            <a:r>
              <a:rPr lang="en-US" dirty="0" smtClean="0"/>
              <a:t>Learn the model and not Perfect the model</a:t>
            </a:r>
          </a:p>
          <a:p>
            <a:pPr lvl="1"/>
            <a:r>
              <a:rPr lang="en-US" dirty="0" smtClean="0"/>
              <a:t>Run evaluations on the model</a:t>
            </a:r>
          </a:p>
          <a:p>
            <a:pPr lvl="1"/>
            <a:r>
              <a:rPr lang="en-US" dirty="0" smtClean="0"/>
              <a:t>Report statistics on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29150" y="695722"/>
            <a:ext cx="4322344" cy="617934"/>
          </a:xfrm>
        </p:spPr>
        <p:txBody>
          <a:bodyPr/>
          <a:lstStyle/>
          <a:p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9150" y="1313656"/>
            <a:ext cx="4322344" cy="32523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Overall beer sales down 1%</a:t>
            </a:r>
          </a:p>
          <a:p>
            <a:r>
              <a:rPr lang="en-US" dirty="0" smtClean="0"/>
              <a:t>Craft &amp; Import beer sales up 8%</a:t>
            </a:r>
          </a:p>
          <a:p>
            <a:pPr lvl="1"/>
            <a:r>
              <a:rPr lang="en-US" dirty="0" smtClean="0"/>
              <a:t>23% of overall beer sales</a:t>
            </a:r>
          </a:p>
          <a:p>
            <a:r>
              <a:rPr lang="en-US" dirty="0" smtClean="0"/>
              <a:t>Beer drinkers are turning into beer enthusiasts &amp; beer connoisseurs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For </a:t>
            </a:r>
            <a:r>
              <a:rPr lang="en-US" sz="1400" i="1" dirty="0"/>
              <a:t>me, it equates to a sense of adventure – collecting sensory experiences through flavor profiles like Indiana Jones collects priceless artifacts. The excitement of a satisfying brew, falling into off-flavors – these experiences belong in the museum of your mind</a:t>
            </a:r>
            <a:r>
              <a:rPr lang="en-US" sz="1400" i="1" dirty="0" smtClean="0"/>
              <a:t>!</a:t>
            </a:r>
          </a:p>
          <a:p>
            <a:pPr marL="0" indent="0"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- Katy Tilley (</a:t>
            </a:r>
            <a:r>
              <a:rPr lang="en-US" sz="1400" i="1" dirty="0"/>
              <a:t>DESTIHL Brewery Ambassador)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Beer Industry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0" y="4705350"/>
            <a:ext cx="3705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Source</a:t>
            </a:r>
            <a:r>
              <a:rPr lang="en-US" i="1" dirty="0">
                <a:solidFill>
                  <a:schemeClr val="bg1"/>
                </a:solidFill>
              </a:rPr>
              <a:t>: https://www.brewersassociation.org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0" y="977900"/>
            <a:ext cx="4259070" cy="3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would like to answer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 bias in the way beer enthusiasts rate a beer at a brewery location and other locations?</a:t>
            </a:r>
          </a:p>
          <a:p>
            <a:endParaRPr lang="en-US" dirty="0"/>
          </a:p>
          <a:p>
            <a:r>
              <a:rPr lang="en-US" dirty="0" smtClean="0"/>
              <a:t>When a beer enthusiast/connoisseur walks into a brewery can we recommend a beer that he/she would like based on their past ratings profile?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Is beer really better at the brewery?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527" r="7527"/>
          <a:stretch>
            <a:fillRect/>
          </a:stretch>
        </p:blipFill>
        <p:spPr>
          <a:xfrm>
            <a:off x="2276349" y="1467326"/>
            <a:ext cx="4182714" cy="2763441"/>
          </a:xfrm>
        </p:spPr>
      </p:pic>
    </p:spTree>
    <p:extLst>
      <p:ext uri="{BB962C8B-B14F-4D97-AF65-F5344CB8AC3E}">
        <p14:creationId xmlns:p14="http://schemas.microsoft.com/office/powerpoint/2010/main" val="2842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we targeted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78647" y="1157709"/>
            <a:ext cx="4283193" cy="34168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Community </a:t>
            </a:r>
            <a:r>
              <a:rPr lang="en-US" sz="1800" dirty="0"/>
              <a:t>Beer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Four </a:t>
            </a:r>
            <a:r>
              <a:rPr lang="en-US" sz="1800" dirty="0"/>
              <a:t>Corners Brewing Company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Deep </a:t>
            </a:r>
            <a:r>
              <a:rPr lang="en-US" sz="1800" dirty="0" err="1"/>
              <a:t>Ellum</a:t>
            </a:r>
            <a:r>
              <a:rPr lang="en-US" sz="1800" dirty="0"/>
              <a:t> Brewing Company  </a:t>
            </a:r>
          </a:p>
          <a:p>
            <a:pPr marL="0" indent="0">
              <a:buNone/>
            </a:pPr>
            <a:r>
              <a:rPr lang="en-US" sz="1800" dirty="0" err="1" smtClean="0"/>
              <a:t>BrainDead</a:t>
            </a:r>
            <a:r>
              <a:rPr lang="en-US" sz="1800" dirty="0" smtClean="0"/>
              <a:t> </a:t>
            </a:r>
            <a:r>
              <a:rPr lang="en-US" sz="1800" dirty="0"/>
              <a:t>Brewing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Noble </a:t>
            </a:r>
            <a:r>
              <a:rPr lang="en-US" sz="1800" dirty="0"/>
              <a:t>Rey Brewing </a:t>
            </a:r>
            <a:r>
              <a:rPr lang="en-US" sz="1800" dirty="0" smtClean="0"/>
              <a:t>Company</a:t>
            </a:r>
          </a:p>
          <a:p>
            <a:pPr marL="0" indent="0">
              <a:buNone/>
            </a:pPr>
            <a:r>
              <a:rPr lang="en-US" sz="1800" dirty="0" smtClean="0"/>
              <a:t>Texas </a:t>
            </a:r>
            <a:r>
              <a:rPr lang="en-US" sz="1800" dirty="0"/>
              <a:t>Ale Project           </a:t>
            </a:r>
          </a:p>
          <a:p>
            <a:pPr marL="0" indent="0">
              <a:buNone/>
            </a:pPr>
            <a:r>
              <a:rPr lang="en-US" sz="1800" dirty="0" err="1" smtClean="0"/>
              <a:t>Peticolas</a:t>
            </a:r>
            <a:r>
              <a:rPr lang="en-US" sz="1800" dirty="0" smtClean="0"/>
              <a:t> </a:t>
            </a:r>
            <a:r>
              <a:rPr lang="en-US" sz="1800" dirty="0"/>
              <a:t>Brewing Company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23" y="904240"/>
            <a:ext cx="4557751" cy="41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0"/>
            <a:ext cx="580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.potx" id="{98177323-51DB-4EB0-ADDD-ACF2D37E5CDB}" vid="{290AE970-B9A8-401C-9715-AFA3EF1DF290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41231</TotalTime>
  <Words>922</Words>
  <Application>Microsoft Office PowerPoint</Application>
  <PresentationFormat>On-screen Show (16:9)</PresentationFormat>
  <Paragraphs>132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ＭＳ Ｐゴシック</vt:lpstr>
      <vt:lpstr>Arial</vt:lpstr>
      <vt:lpstr>Calibri</vt:lpstr>
      <vt:lpstr>Palatino Linotype</vt:lpstr>
      <vt:lpstr>Trebuchet MS</vt:lpstr>
      <vt:lpstr>--SMU-07.18.18--</vt:lpstr>
      <vt:lpstr>Beer Ratings Analysis &amp; Prediction</vt:lpstr>
      <vt:lpstr>Outline</vt:lpstr>
      <vt:lpstr>Project Goals</vt:lpstr>
      <vt:lpstr>Beer Industry</vt:lpstr>
      <vt:lpstr>Questions we would like to answer</vt:lpstr>
      <vt:lpstr>1. Is beer really better at the brewery?</vt:lpstr>
      <vt:lpstr>Breweries we targeted</vt:lpstr>
      <vt:lpstr>PowerPoint Presentation</vt:lpstr>
      <vt:lpstr>PowerPoint Presentation</vt:lpstr>
      <vt:lpstr>Is beer really better at the brewery?</vt:lpstr>
      <vt:lpstr>Conclusion</vt:lpstr>
      <vt:lpstr>Peticolas vs. Community</vt:lpstr>
      <vt:lpstr>We need more data!</vt:lpstr>
      <vt:lpstr>2. Beer me!</vt:lpstr>
      <vt:lpstr>Data Gathering</vt:lpstr>
      <vt:lpstr> Beer Recommendation - Data Gathering</vt:lpstr>
      <vt:lpstr> Beer Recommendation - Feature Selection </vt:lpstr>
      <vt:lpstr> Beer Recommendation - Modeling</vt:lpstr>
      <vt:lpstr> Beer Recommendation - Modeling</vt:lpstr>
      <vt:lpstr> Beer Recommendation - Modeling</vt:lpstr>
      <vt:lpstr>Conclusion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Selwyn Samuel</cp:lastModifiedBy>
  <cp:revision>552</cp:revision>
  <cp:lastPrinted>2018-03-23T14:39:46Z</cp:lastPrinted>
  <dcterms:created xsi:type="dcterms:W3CDTF">2016-06-08T17:45:18Z</dcterms:created>
  <dcterms:modified xsi:type="dcterms:W3CDTF">2018-08-16T22:04:42Z</dcterms:modified>
</cp:coreProperties>
</file>